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63" r:id="rId4"/>
    <p:sldId id="258" r:id="rId5"/>
    <p:sldId id="290" r:id="rId6"/>
    <p:sldId id="291" r:id="rId7"/>
    <p:sldId id="264" r:id="rId8"/>
    <p:sldId id="265" r:id="rId9"/>
    <p:sldId id="275" r:id="rId10"/>
    <p:sldId id="298" r:id="rId11"/>
    <p:sldId id="262" r:id="rId12"/>
    <p:sldId id="292" r:id="rId13"/>
    <p:sldId id="266" r:id="rId14"/>
    <p:sldId id="267" r:id="rId15"/>
    <p:sldId id="297" r:id="rId16"/>
    <p:sldId id="293" r:id="rId17"/>
    <p:sldId id="270" r:id="rId18"/>
    <p:sldId id="271" r:id="rId19"/>
    <p:sldId id="273" r:id="rId20"/>
    <p:sldId id="272" r:id="rId21"/>
    <p:sldId id="274" r:id="rId22"/>
    <p:sldId id="277" r:id="rId23"/>
    <p:sldId id="282" r:id="rId24"/>
    <p:sldId id="283" r:id="rId25"/>
    <p:sldId id="279" r:id="rId26"/>
    <p:sldId id="281" r:id="rId27"/>
    <p:sldId id="295" r:id="rId28"/>
    <p:sldId id="276" r:id="rId29"/>
    <p:sldId id="284" r:id="rId30"/>
    <p:sldId id="288" r:id="rId31"/>
    <p:sldId id="289" r:id="rId32"/>
    <p:sldId id="287" r:id="rId33"/>
    <p:sldId id="285" r:id="rId34"/>
    <p:sldId id="286" r:id="rId35"/>
    <p:sldId id="261" r:id="rId36"/>
    <p:sldId id="294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26" y="16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78BF1302-2299-7BF9-C458-DE66229BA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0E81722F-7420-AA77-1C29-4EA0604F66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23D21738-E36F-EF3E-3026-3928DE425B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511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A73004F4-174F-59C9-D89D-949E83BEC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1EB0F5A8-5695-5471-77E2-1CF1C62928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6EAAD33B-0045-7D1A-96FE-1C5284E687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359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B1A63F92-41E0-C175-D3D8-31EB2466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A799F484-C1E3-115B-32DA-F8C6FBEC44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7FBD8823-2BFB-F7CE-88FE-80DCE40CCE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95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BBD468BC-DBB2-1A6A-FBF1-8E84CAA20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B1FA4AE1-5CDE-F17B-D972-456C5D10ED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36C9E43C-F903-8B56-7C96-BFCE7ACE9B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949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37244C92-4EB0-AA9F-87B1-9365E16FF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58476E56-F03D-D881-EC4D-34BBCC35FA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3D57BE5D-667E-1248-FB70-3946AC72D4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4569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D9BE6C6B-3981-8436-7552-7A8F01378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F5187FCE-354F-0478-56E0-197F7C5A22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B144FE09-F4A4-CD0C-B80D-8AEB5DAB6D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74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6FAA4B92-9B89-7D90-0BAD-7491D0B98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39CF2517-8BE0-8F48-FAAE-D02B6F8278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907AFDA7-7B54-5C78-7FC6-E204B67C92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625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CEB6C67D-F920-F971-5971-821B67D3D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965A1297-A0E0-CDEA-09E4-A8297A4431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224C680E-7282-E0F1-2BB4-EBF8EFD96B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717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C57C3E54-2A6C-4FBE-DDA8-AE777447D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5F070E60-9EBC-E07F-579F-CACBBBD13B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684F890A-53AF-6BEC-E698-CAD8380632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2855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BE4DF288-47ED-CC31-C668-0846F429B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D556953C-3273-ADE7-85EF-7DF6E724AA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85C0A976-9672-9C3B-B1B5-DFBF4FF869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976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b090a29b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b090a29b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CF9D269A-05D6-9861-AAE1-396BFDB16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811669B1-E892-78C1-3741-33393D9B01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BF12B09A-6D07-C32D-A495-28FF88C245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68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1C1DB8AA-B1C8-232C-2C85-0A4251300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15EF0AAD-82CE-F3B4-06D9-823A2A04C3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65D820DE-046E-19B7-38AC-86861159FB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1396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9499A669-874E-26AC-A89B-432F08285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30967ED7-1F35-AD98-019D-A3A483A983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9D6FE8F4-6622-1385-E8AD-BCC6FEE555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0934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933B2517-5B8B-9C98-CDBA-7FDA2CE7D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F3819C6D-968D-C0DF-7795-AB790C538B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9851FA50-6008-857A-0073-A02B2C572A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819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61B49C12-477D-6D34-F178-15AF858141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E5F7C5C8-D485-2FBB-4418-F15B38C5C1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71D41DFC-CB14-0FDB-2314-DC2E382450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3795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C64B4499-E927-1358-20F8-FDC806761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B590F1FF-AFAD-9DBE-D9DD-56EBEFC035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492B90EE-24D7-D553-2F9A-9D6240E8B5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102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31E343C6-DD88-0044-E842-483D6A8E3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832732F8-16C9-1D17-9075-3829E6A616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FB1549C0-3C6B-34C6-4569-6F8E16D456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66152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ED3B9F29-2225-FAC3-17BB-15280E991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A15251C5-6323-8FA9-C41D-766A48E2BB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4BC2FAAC-9A06-A9B7-BF21-EF6B70ACE8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2805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78880E8F-4D0E-85B9-36CD-0B3E1EFCA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D5A9AA35-21D5-68DB-6C8F-555C2E056C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4261B49E-D10B-583E-671C-B46B0CA8B2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50093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5A125553-6F68-B370-6533-EC37D3E01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b090a29b7_0_2:notes">
            <a:extLst>
              <a:ext uri="{FF2B5EF4-FFF2-40B4-BE49-F238E27FC236}">
                <a16:creationId xmlns:a16="http://schemas.microsoft.com/office/drawing/2014/main" id="{268020C1-51F2-864A-B7DB-CC526DDD35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b090a29b7_0_2:notes">
            <a:extLst>
              <a:ext uri="{FF2B5EF4-FFF2-40B4-BE49-F238E27FC236}">
                <a16:creationId xmlns:a16="http://schemas.microsoft.com/office/drawing/2014/main" id="{8DD005CA-11E7-B4CE-5B54-278543DECD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596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>
          <a:extLst>
            <a:ext uri="{FF2B5EF4-FFF2-40B4-BE49-F238E27FC236}">
              <a16:creationId xmlns:a16="http://schemas.microsoft.com/office/drawing/2014/main" id="{5CFF78FC-708C-83AC-1911-D69328D91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b090a29b7_0_49:notes">
            <a:extLst>
              <a:ext uri="{FF2B5EF4-FFF2-40B4-BE49-F238E27FC236}">
                <a16:creationId xmlns:a16="http://schemas.microsoft.com/office/drawing/2014/main" id="{7077C375-DEBE-FC15-F5A8-88FD7BB70E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6b090a29b7_0_49:notes">
            <a:extLst>
              <a:ext uri="{FF2B5EF4-FFF2-40B4-BE49-F238E27FC236}">
                <a16:creationId xmlns:a16="http://schemas.microsoft.com/office/drawing/2014/main" id="{06129C14-6F41-568E-759F-1E61B7B7D8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3550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9DA9207E-156C-8B50-B3C4-23CC08490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b090a29b7_0_2:notes">
            <a:extLst>
              <a:ext uri="{FF2B5EF4-FFF2-40B4-BE49-F238E27FC236}">
                <a16:creationId xmlns:a16="http://schemas.microsoft.com/office/drawing/2014/main" id="{0A028D60-DC5A-6319-AFEB-77699F947F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b090a29b7_0_2:notes">
            <a:extLst>
              <a:ext uri="{FF2B5EF4-FFF2-40B4-BE49-F238E27FC236}">
                <a16:creationId xmlns:a16="http://schemas.microsoft.com/office/drawing/2014/main" id="{086808FF-B853-EBD7-D067-E130E0914B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01427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EDECAEA9-2AE8-BBF1-80B6-F0FA47DEA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C09D579E-9623-E4B4-BCCE-0C990A3416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D02B907D-E3B2-99FE-5D35-3310AF12AB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3406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6443042A-2240-9A9C-4686-E5A3EA31F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b090a29b7_0_2:notes">
            <a:extLst>
              <a:ext uri="{FF2B5EF4-FFF2-40B4-BE49-F238E27FC236}">
                <a16:creationId xmlns:a16="http://schemas.microsoft.com/office/drawing/2014/main" id="{7A4B5E57-1FD6-6ADC-687B-39DE859981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b090a29b7_0_2:notes">
            <a:extLst>
              <a:ext uri="{FF2B5EF4-FFF2-40B4-BE49-F238E27FC236}">
                <a16:creationId xmlns:a16="http://schemas.microsoft.com/office/drawing/2014/main" id="{54616C24-092D-B39B-9337-4F303A43F2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62352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3DEE1762-E3FD-1B75-F842-D9866DF86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b090a29b7_0_2:notes">
            <a:extLst>
              <a:ext uri="{FF2B5EF4-FFF2-40B4-BE49-F238E27FC236}">
                <a16:creationId xmlns:a16="http://schemas.microsoft.com/office/drawing/2014/main" id="{FF45F43B-2CA9-8E0B-F209-7EE17E2F58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b090a29b7_0_2:notes">
            <a:extLst>
              <a:ext uri="{FF2B5EF4-FFF2-40B4-BE49-F238E27FC236}">
                <a16:creationId xmlns:a16="http://schemas.microsoft.com/office/drawing/2014/main" id="{DC7625B1-99FF-EF44-942F-9DD1F9A191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2778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>
          <a:extLst>
            <a:ext uri="{FF2B5EF4-FFF2-40B4-BE49-F238E27FC236}">
              <a16:creationId xmlns:a16="http://schemas.microsoft.com/office/drawing/2014/main" id="{E0B74140-E6FD-167F-4BA3-0C810C6D0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6b090a29b7_0_2:notes">
            <a:extLst>
              <a:ext uri="{FF2B5EF4-FFF2-40B4-BE49-F238E27FC236}">
                <a16:creationId xmlns:a16="http://schemas.microsoft.com/office/drawing/2014/main" id="{12B284F1-2343-F2F0-0F88-F5FD5A0A08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6b090a29b7_0_2:notes">
            <a:extLst>
              <a:ext uri="{FF2B5EF4-FFF2-40B4-BE49-F238E27FC236}">
                <a16:creationId xmlns:a16="http://schemas.microsoft.com/office/drawing/2014/main" id="{808FBA4F-868D-9A53-9C11-3CB28FE4D8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37870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b090a29b7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b090a29b7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3A56DFDB-4782-F2AE-B0CD-5A5749831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b090a29b7_0_60:notes">
            <a:extLst>
              <a:ext uri="{FF2B5EF4-FFF2-40B4-BE49-F238E27FC236}">
                <a16:creationId xmlns:a16="http://schemas.microsoft.com/office/drawing/2014/main" id="{86216D29-090F-B292-41DF-0C3B782BBD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b090a29b7_0_60:notes">
            <a:extLst>
              <a:ext uri="{FF2B5EF4-FFF2-40B4-BE49-F238E27FC236}">
                <a16:creationId xmlns:a16="http://schemas.microsoft.com/office/drawing/2014/main" id="{F8F17DB0-9F3D-13C3-CB45-6E313241E1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3324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444F9CF4-8377-CC78-7932-0822002F7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4D6E6349-9400-96CF-D22F-28DEEDE38E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62F6B5CF-AC8E-D7AD-18F3-A095DDC633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4374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35B4CAFE-EE8D-7853-14FA-78CE09816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05CAB369-C44E-23D1-1F23-6E4BCAF0E9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5DF170A1-87AB-7B7D-48EC-F6AEBE5254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5136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3B73A10B-EA91-595B-DF2A-25CC8FF403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CFEA3BE0-EFB1-0B34-703E-8F211017B1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09756E15-A73A-1E77-4B6B-A58EFB0E70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12841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77B45485-5176-C4B6-C03D-F5EAA507B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7A7CE10E-FF7A-78DF-0DD7-38A1DA22C6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F8464B86-87CD-D679-89CF-1547C4179B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24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>
          <a:extLst>
            <a:ext uri="{FF2B5EF4-FFF2-40B4-BE49-F238E27FC236}">
              <a16:creationId xmlns:a16="http://schemas.microsoft.com/office/drawing/2014/main" id="{AFDBBFA8-B6E2-F128-E2D5-327708125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6b090a29b7_0_25:notes">
            <a:extLst>
              <a:ext uri="{FF2B5EF4-FFF2-40B4-BE49-F238E27FC236}">
                <a16:creationId xmlns:a16="http://schemas.microsoft.com/office/drawing/2014/main" id="{50C1C3B4-5325-48E1-C798-336482F9BF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6b090a29b7_0_25:notes">
            <a:extLst>
              <a:ext uri="{FF2B5EF4-FFF2-40B4-BE49-F238E27FC236}">
                <a16:creationId xmlns:a16="http://schemas.microsoft.com/office/drawing/2014/main" id="{9DA9EF16-2F14-0F71-9126-F0262429D8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7334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6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gn4nRCC9TwQ?feature=oembed" TargetMode="External"/><Relationship Id="rId6" Type="http://schemas.openxmlformats.org/officeDocument/2006/relationships/image" Target="../media/image19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gif"/><Relationship Id="rId5" Type="http://schemas.openxmlformats.org/officeDocument/2006/relationships/image" Target="../media/image20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gif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ogfYd705cRs?start=275&amp;feature=oembed" TargetMode="Externa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17024" y="1994100"/>
            <a:ext cx="5441515" cy="9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lt1"/>
                </a:solidFill>
              </a:rPr>
              <a:t>Towards AGI: Technologies, Challenges, and the Path Ahead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32174" y="3897200"/>
            <a:ext cx="1865275" cy="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</a:rPr>
              <a:t>Mayur Madnani</a:t>
            </a:r>
            <a:endParaRPr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75BCEE5E-8FEC-5AF5-5EF9-CA5738946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159BCCB4-98D3-925F-5EDF-E978050EE4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2E597667-2F4D-C377-DB32-FA2C05BEB7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5DBAF3D8-95B7-5964-96EA-A4F95DAFF1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5E26DE6B-C14C-03B0-0D9C-E9D2373718E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C72D82A8-A6CB-5BCD-D316-3B57AC3CBFFC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Demo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173D05-1E64-E765-2076-AB5DF1C6A5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11700" y="976425"/>
            <a:ext cx="4801672" cy="316767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616BCE-6ED4-EB41-230D-0E0A188B8E57}"/>
              </a:ext>
            </a:extLst>
          </p:cNvPr>
          <p:cNvSpPr txBox="1"/>
          <p:nvPr/>
        </p:nvSpPr>
        <p:spPr>
          <a:xfrm>
            <a:off x="1010452" y="4388845"/>
            <a:ext cx="34078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https://huggingface.co/spaces/sitammeur/YoloPose</a:t>
            </a:r>
            <a:endParaRPr lang="en-IN" sz="11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A2E075-FF02-F452-3F6D-345C2195947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753378" y="976425"/>
            <a:ext cx="2196559" cy="31647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7E3DDC-2EE7-B022-C346-F3D582CA95B3}"/>
              </a:ext>
            </a:extLst>
          </p:cNvPr>
          <p:cNvSpPr txBox="1"/>
          <p:nvPr/>
        </p:nvSpPr>
        <p:spPr>
          <a:xfrm>
            <a:off x="5147731" y="4304206"/>
            <a:ext cx="340785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https://portal.vision.cognitive.azure.com/demo/video-summary-and-frame-locator</a:t>
            </a:r>
            <a:endParaRPr lang="en-I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752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7F307D0E-D696-B4A0-0682-FCEB46C11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7DEA8217-4536-BCCB-1CBE-FBFD7F4FB4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5071A33D-F9A2-E1A0-DC4C-67530B2389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F808BF4C-A384-E468-0586-CAE9EB63F18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FB0C5944-6F65-788A-895C-904A495B001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9DAE73-6BBC-3237-BC8E-B416AC290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936" y="836545"/>
            <a:ext cx="7150537" cy="3194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96D2BC4-037B-9A38-6253-0A3203AC1E1E}"/>
              </a:ext>
            </a:extLst>
          </p:cNvPr>
          <p:cNvSpPr txBox="1"/>
          <p:nvPr/>
        </p:nvSpPr>
        <p:spPr>
          <a:xfrm>
            <a:off x="2531722" y="4253695"/>
            <a:ext cx="3866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https://huggingface.co/spaces/nari-labs/Dia-1.6B</a:t>
            </a:r>
            <a:endParaRPr lang="en-IN" sz="1100" dirty="0">
              <a:solidFill>
                <a:schemeClr val="bg1"/>
              </a:solidFill>
            </a:endParaRPr>
          </a:p>
        </p:txBody>
      </p:sp>
      <p:pic>
        <p:nvPicPr>
          <p:cNvPr id="2" name="audio">
            <a:hlinkClick r:id="" action="ppaction://media"/>
            <a:extLst>
              <a:ext uri="{FF2B5EF4-FFF2-40B4-BE49-F238E27FC236}">
                <a16:creationId xmlns:a16="http://schemas.microsoft.com/office/drawing/2014/main" id="{E7C26869-2306-77E4-B97E-B64BE335C2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88173" y="2128820"/>
            <a:ext cx="609600" cy="609600"/>
          </a:xfrm>
          <a:prstGeom prst="rect">
            <a:avLst/>
          </a:prstGeom>
        </p:spPr>
      </p:pic>
      <p:sp>
        <p:nvSpPr>
          <p:cNvPr id="4" name="Google Shape;76;p15">
            <a:extLst>
              <a:ext uri="{FF2B5EF4-FFF2-40B4-BE49-F238E27FC236}">
                <a16:creationId xmlns:a16="http://schemas.microsoft.com/office/drawing/2014/main" id="{F2BC97F1-3A7D-11E8-868F-EA088F67D1E9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Demo</a:t>
            </a:r>
            <a:endParaRPr sz="2600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80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23A9B04D-797B-BB61-0199-67CA785C7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AAE3D767-EC9D-5379-664A-88E26EBA98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EBCD459A-D5BD-7E70-5CB5-53646570DD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5000E0B0-0574-7EBF-074B-B6C9E35DAF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BC041865-31B1-995E-46B4-2155E90DE81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3BD3F07A-E7E2-5AAE-EF71-D7546B09C8D4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 dirty="0">
                <a:solidFill>
                  <a:schemeClr val="lt1"/>
                </a:solidFill>
              </a:rPr>
              <a:t>Reinforcement Learning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47A6FC5-CFE1-2A1F-C510-3ACC8917521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92195" y="841675"/>
            <a:ext cx="5559609" cy="370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95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E1193EF1-F131-6930-51F8-FC880D8F15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BF8C9747-B44D-D030-2CED-B083735BEC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F8987BD4-ED41-639B-F154-F30426E8D9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B2CE7832-ED9F-9C37-B732-8B369862B66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C28504A5-ACE3-BBAF-D684-B932C257DE0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F6996E-2345-F919-047F-E916857ECFE0}"/>
              </a:ext>
            </a:extLst>
          </p:cNvPr>
          <p:cNvSpPr txBox="1"/>
          <p:nvPr/>
        </p:nvSpPr>
        <p:spPr>
          <a:xfrm>
            <a:off x="2887912" y="4287960"/>
            <a:ext cx="33681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https://www.youtube.com/watch?v=gn4nRCC9TwQ</a:t>
            </a:r>
          </a:p>
        </p:txBody>
      </p:sp>
      <p:pic>
        <p:nvPicPr>
          <p:cNvPr id="4" name="Online Media 3" title="Google's DeepMind AI Just Taught Itself To Walk">
            <a:hlinkClick r:id="" action="ppaction://media"/>
            <a:extLst>
              <a:ext uri="{FF2B5EF4-FFF2-40B4-BE49-F238E27FC236}">
                <a16:creationId xmlns:a16="http://schemas.microsoft.com/office/drawing/2014/main" id="{0BA5B0B6-F1F1-04AA-8388-21D3A0E3389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1203214" y="397787"/>
            <a:ext cx="6737569" cy="380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0DBB5212-32EE-C54C-3924-BC88D5591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A5A6F5B7-44B7-0790-5C84-1552189E31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37671A96-E2A5-6257-646F-B7014F0F53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EA22882B-1F55-E2CE-D45C-D17D53FAB88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D008AEEA-64AF-AF42-B01F-9FAF39D7755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2479C4-54D6-D92D-70A4-00ACF81364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96406" y="1104725"/>
            <a:ext cx="2517720" cy="2517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085044-86DD-AB69-6861-2A90ED8AE27B}"/>
              </a:ext>
            </a:extLst>
          </p:cNvPr>
          <p:cNvSpPr txBox="1"/>
          <p:nvPr/>
        </p:nvSpPr>
        <p:spPr>
          <a:xfrm>
            <a:off x="396406" y="3880216"/>
            <a:ext cx="25177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https://deepmind.google/research/breakthroughs/alphago/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F293C9-AD57-2D22-076C-F001F3BB69D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087076" y="1677373"/>
            <a:ext cx="3142800" cy="13724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F47662-A017-E78C-5BD0-1D0668323093}"/>
              </a:ext>
            </a:extLst>
          </p:cNvPr>
          <p:cNvSpPr txBox="1"/>
          <p:nvPr/>
        </p:nvSpPr>
        <p:spPr>
          <a:xfrm>
            <a:off x="3158517" y="3874776"/>
            <a:ext cx="25177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https://deepmind.google/discover/blog/alphazero-shedding-new-light-on-chess-shogi-and-go/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7ABB5-5CA9-2A89-EEBA-2E129C19F92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049199" y="1535124"/>
            <a:ext cx="2956051" cy="16627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0A0AA8-BA8C-A203-3E2C-1477D5595CD7}"/>
              </a:ext>
            </a:extLst>
          </p:cNvPr>
          <p:cNvSpPr txBox="1"/>
          <p:nvPr/>
        </p:nvSpPr>
        <p:spPr>
          <a:xfrm>
            <a:off x="6072643" y="3854126"/>
            <a:ext cx="25177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https://deepmind.google/technologies/alphafold/</a:t>
            </a:r>
          </a:p>
        </p:txBody>
      </p:sp>
    </p:spTree>
    <p:extLst>
      <p:ext uri="{BB962C8B-B14F-4D97-AF65-F5344CB8AC3E}">
        <p14:creationId xmlns:p14="http://schemas.microsoft.com/office/powerpoint/2010/main" val="85763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AFB724B0-8C09-7BAB-BA22-273416C00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112BAF05-9CF9-79DE-85EB-A990029993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3C101E9C-5927-2053-0427-EFA100CA14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A2252350-66C1-4840-2313-19E83AB9390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2D80683B-64B9-CFDE-34AD-17EBCAF555D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E03341C7-A59A-FA12-9267-9678A8A8C2E2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Demo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D9162-A915-9913-D94A-DC0AEC98FD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61068" y="1020996"/>
            <a:ext cx="6490245" cy="2900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205029-3B90-5268-F4CF-0C471D4B7C61}"/>
              </a:ext>
            </a:extLst>
          </p:cNvPr>
          <p:cNvSpPr txBox="1"/>
          <p:nvPr/>
        </p:nvSpPr>
        <p:spPr>
          <a:xfrm>
            <a:off x="2490639" y="4307265"/>
            <a:ext cx="40311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https://developmentalsystems.org/Interactive_DeepRL_Demo/</a:t>
            </a:r>
          </a:p>
        </p:txBody>
      </p:sp>
    </p:spTree>
    <p:extLst>
      <p:ext uri="{BB962C8B-B14F-4D97-AF65-F5344CB8AC3E}">
        <p14:creationId xmlns:p14="http://schemas.microsoft.com/office/powerpoint/2010/main" val="220252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DC31E461-E114-8DFF-B9DB-EA999D098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62E7C9B2-2A93-02C2-3F20-E2A916C4ED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2495372E-C1DD-BF4D-1CA8-9D925B6397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16FCB6D7-2065-E1BD-E6D4-A52C293F48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8B876CA3-1C0C-CA98-B083-600EC58A36B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3081666F-FD65-CFBF-2CF3-529B27172B15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 dirty="0">
                <a:solidFill>
                  <a:schemeClr val="lt1"/>
                </a:solidFill>
              </a:rPr>
              <a:t>Generative AI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E6D300-EABE-0702-1FC0-6CC75111976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92195" y="841675"/>
            <a:ext cx="5559609" cy="370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03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CCC2DED1-99B8-927C-AB5F-BD56751D1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4C8C01D6-A4E6-530B-3E7E-DF66F52668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879C58FC-8449-FFE0-6B39-C3F51E23E3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D67158A6-05B0-21BE-7D23-34463E7EE1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83379E2A-85F7-1DB6-C222-DC1DD5807FC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76C8C6-DB38-B859-A7A9-24BBE29500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4614" y="445025"/>
            <a:ext cx="3129599" cy="17351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DB6479-515F-0FD0-0029-36A8B2A234A8}"/>
              </a:ext>
            </a:extLst>
          </p:cNvPr>
          <p:cNvSpPr txBox="1"/>
          <p:nvPr/>
        </p:nvSpPr>
        <p:spPr>
          <a:xfrm>
            <a:off x="880553" y="2314919"/>
            <a:ext cx="25177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https://www.nature.com/articles/s41746-024-01345-9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54B3BA-6BDD-2979-98E7-8E2EE973DA5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92659" y="3206477"/>
            <a:ext cx="3784072" cy="753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663B8A-8103-4E59-2857-D757CDC6A14D}"/>
              </a:ext>
            </a:extLst>
          </p:cNvPr>
          <p:cNvSpPr txBox="1"/>
          <p:nvPr/>
        </p:nvSpPr>
        <p:spPr>
          <a:xfrm>
            <a:off x="392659" y="4019665"/>
            <a:ext cx="39134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https://www.reuters.com/technology/verizon-says-google-ai-customer-service-agents-has-led-sales-jump-2025-04-09/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785BC5-DD0D-1393-438C-227E400C59A4}"/>
              </a:ext>
            </a:extLst>
          </p:cNvPr>
          <p:cNvSpPr txBox="1"/>
          <p:nvPr/>
        </p:nvSpPr>
        <p:spPr>
          <a:xfrm>
            <a:off x="4617801" y="3858740"/>
            <a:ext cx="3630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https://adage.com/article/marketing-news-strategy/new-barbie-packaging-was-made-adobe-ai-tool/2586391/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B69416-D2A5-138D-DB06-F601D234ADE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571" t="11807" r="26537"/>
          <a:stretch/>
        </p:blipFill>
        <p:spPr>
          <a:xfrm>
            <a:off x="4438648" y="853873"/>
            <a:ext cx="4010311" cy="288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8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3A0F6360-EA51-E56D-77D7-0EA96F664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5DC64025-B872-9FD4-FAEB-8AA67EF20A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8DCCBED8-43D6-F38C-254F-3F08E1B186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0215F4C6-6944-B327-C36B-BE9D9ED24CA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5223211C-3446-2001-7418-546B96C0102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1CD4AF04-5500-F9B8-B2F3-4E257CA38641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Demo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78A1B3-BF7E-4552-5F53-71C4C2DB3D3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56634" y="929475"/>
            <a:ext cx="2517720" cy="30514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65EC39-C078-52DD-D35C-65979010C0D0}"/>
              </a:ext>
            </a:extLst>
          </p:cNvPr>
          <p:cNvSpPr txBox="1"/>
          <p:nvPr/>
        </p:nvSpPr>
        <p:spPr>
          <a:xfrm>
            <a:off x="756634" y="4137988"/>
            <a:ext cx="25177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https://huggingface.co/spaces/stabilityai/stable-diffusion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1B169-2409-9587-3A8C-A450694496E3}"/>
              </a:ext>
            </a:extLst>
          </p:cNvPr>
          <p:cNvSpPr txBox="1"/>
          <p:nvPr/>
        </p:nvSpPr>
        <p:spPr>
          <a:xfrm>
            <a:off x="4708658" y="4137987"/>
            <a:ext cx="3630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https://huggingface.co/spaces/stabilityai/stable-diffusion-3-medium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F49BB-8C76-66D0-1C84-25E973F91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5026728" y="929475"/>
            <a:ext cx="2353786" cy="305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1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AF9D3E82-5503-EE2C-E27C-C173209AE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2FB5A8B8-5EB3-6975-7EA5-3FE44347F6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F8C06161-7716-82C5-5EB8-8934FAF97A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BD312C25-72AA-D40F-DBFD-8E4142DA5C0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E7291A06-0841-F656-6481-1B912F42962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5C01CBB7-E25B-E3D5-837B-9068BCC6EFAE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Demo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9C2202-5A91-1FF1-9FE1-5EFAE265C83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170709" y="1020996"/>
            <a:ext cx="6670964" cy="2900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3BA3FF-57B8-7828-F4F7-8CF1777719A8}"/>
              </a:ext>
            </a:extLst>
          </p:cNvPr>
          <p:cNvSpPr txBox="1"/>
          <p:nvPr/>
        </p:nvSpPr>
        <p:spPr>
          <a:xfrm>
            <a:off x="2696269" y="4381611"/>
            <a:ext cx="39746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https://huggingface.co/spaces/HiDream-ai/HiDream-I1-Dev</a:t>
            </a:r>
          </a:p>
        </p:txBody>
      </p:sp>
    </p:spTree>
    <p:extLst>
      <p:ext uri="{BB962C8B-B14F-4D97-AF65-F5344CB8AC3E}">
        <p14:creationId xmlns:p14="http://schemas.microsoft.com/office/powerpoint/2010/main" val="388156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204725" y="181975"/>
            <a:ext cx="5512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Agenda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568649" y="1220725"/>
            <a:ext cx="5465055" cy="27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lt1"/>
                </a:solidFill>
              </a:rPr>
              <a:t>AI over the years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lt1"/>
                </a:solidFill>
              </a:rPr>
              <a:t>Generative Explosion and AGI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lt1"/>
                </a:solidFill>
              </a:rPr>
              <a:t>Current Trends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2100" dirty="0">
                <a:solidFill>
                  <a:schemeClr val="lt1"/>
                </a:solidFill>
              </a:rPr>
              <a:t>Future Trends and Challenges</a:t>
            </a:r>
            <a:endParaRPr sz="2100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F4A347C5-E80E-71D6-F6DA-9ABCFC7FC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4BC06676-2121-340C-BD51-BBE9731FB2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462D0237-1C64-5934-F713-A3158E1F80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866EEE3F-1B0E-F83A-4491-84F6630FCE7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269B7F5C-7CB1-52EC-C89C-9DF436E49F3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B8AC62A8-03A2-4F63-698C-8D0F78144F16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Demo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63873-8F05-EE98-74E5-AB44D90F70A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36964" y="636714"/>
            <a:ext cx="6490854" cy="35846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53D85C-20E8-D317-88A4-A8BF65567D14}"/>
              </a:ext>
            </a:extLst>
          </p:cNvPr>
          <p:cNvSpPr txBox="1"/>
          <p:nvPr/>
        </p:nvSpPr>
        <p:spPr>
          <a:xfrm>
            <a:off x="2696269" y="4381611"/>
            <a:ext cx="31988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https://huggingface.co/spaces/enzostvs/deepsite</a:t>
            </a:r>
          </a:p>
        </p:txBody>
      </p:sp>
    </p:spTree>
    <p:extLst>
      <p:ext uri="{BB962C8B-B14F-4D97-AF65-F5344CB8AC3E}">
        <p14:creationId xmlns:p14="http://schemas.microsoft.com/office/powerpoint/2010/main" val="376180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D87908C1-F8E0-9538-535E-2687B35A1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701DBCC2-AE6B-722B-3E8F-F6D2A8C038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FD279AAE-2829-E88A-62DA-C5CAA7DC4D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4D22A73E-5A62-AF46-1697-5F021EE257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F8C31950-11B8-390C-0E76-DD150162DA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3160D821-A30C-29B1-F5F2-9A4B1082B199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Demo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2F1219-E74A-3715-1D8E-C158C020A37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4992" y="1017725"/>
            <a:ext cx="4178624" cy="2900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4D5D15-1772-E1EE-B0FD-D8F802388A19}"/>
              </a:ext>
            </a:extLst>
          </p:cNvPr>
          <p:cNvSpPr txBox="1"/>
          <p:nvPr/>
        </p:nvSpPr>
        <p:spPr>
          <a:xfrm>
            <a:off x="2400689" y="4267588"/>
            <a:ext cx="434261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https://huggingface.co/spaces/Qwen/Qwen2.5-Coder-Artifacts</a:t>
            </a:r>
          </a:p>
          <a:p>
            <a:r>
              <a:rPr lang="en-IN" sz="1100" dirty="0">
                <a:solidFill>
                  <a:schemeClr val="bg1"/>
                </a:solidFill>
              </a:rPr>
              <a:t>https://huggingface.co/spaces/Qwen/Qwen2.5-Coder-demo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9EE440-4B54-94DD-A81F-4C1005253A5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846968" y="1142642"/>
            <a:ext cx="4178624" cy="25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2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CA6E267E-4AB5-C2CF-E353-A9BA46026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0E6FF40A-0A39-5354-ABE4-34DDD80030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C68FB486-6C94-5FB6-8545-45E027C36E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E918EF44-29D9-B7B3-AA99-AE1335B0C43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A6BB2667-A37B-6CC0-826C-C8CBEF7A660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81ECDF90-F8A0-7A74-D1AD-748FFF14C60B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Adaptation: Expert Identity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45AA4-353D-73EC-3E85-B3AEA2DEAF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552978" y="811980"/>
            <a:ext cx="4038043" cy="351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F19C6E-AE91-FFC9-FF03-A4E51B72AADD}"/>
              </a:ext>
            </a:extLst>
          </p:cNvPr>
          <p:cNvSpPr txBox="1"/>
          <p:nvPr/>
        </p:nvSpPr>
        <p:spPr>
          <a:xfrm>
            <a:off x="2552978" y="4438070"/>
            <a:ext cx="4342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https://arxiv.org/pdf/2305.14688</a:t>
            </a:r>
          </a:p>
        </p:txBody>
      </p:sp>
    </p:spTree>
    <p:extLst>
      <p:ext uri="{BB962C8B-B14F-4D97-AF65-F5344CB8AC3E}">
        <p14:creationId xmlns:p14="http://schemas.microsoft.com/office/powerpoint/2010/main" val="30997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C73DD1AD-0CC4-6F7B-6759-7631FAE5C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A07803C5-918B-B517-E724-2FC152D32F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9DFFC200-333F-3C6D-B6D1-188CA8060A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28BF7ED1-3E64-D383-D25E-69B6298DC79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6A8145E6-E76C-951D-678E-7CB67B657FA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0014DEC8-76CF-83BE-E883-6402A88BB322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600" dirty="0">
                <a:solidFill>
                  <a:schemeClr val="lt1"/>
                </a:solidFill>
              </a:rPr>
              <a:t>Adaptation: In-context few shots / Chain of Thought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59D40-EC13-7275-2C8D-5687BF1CF3B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53939" y="805306"/>
            <a:ext cx="1922789" cy="3519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51CE34-37AE-8084-9AEA-D5FBBAA0BE47}"/>
              </a:ext>
            </a:extLst>
          </p:cNvPr>
          <p:cNvSpPr txBox="1"/>
          <p:nvPr/>
        </p:nvSpPr>
        <p:spPr>
          <a:xfrm>
            <a:off x="3515583" y="4419634"/>
            <a:ext cx="22593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https://arxiv.org/pdf/2205.11916</a:t>
            </a:r>
          </a:p>
          <a:p>
            <a:r>
              <a:rPr lang="en-US" sz="1100" dirty="0">
                <a:solidFill>
                  <a:schemeClr val="bg1"/>
                </a:solidFill>
              </a:rPr>
              <a:t>https://arxiv.org/pdf/2005.14165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FBD52-2EFE-5FC7-089E-9B4F1A954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8180" y="980705"/>
            <a:ext cx="2934109" cy="3010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D64591-24BA-D807-A241-81D884F27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5164" y="1632823"/>
            <a:ext cx="2410161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B959B18F-4295-0BEE-D6AD-C733163E5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DF77C316-A4E1-4A79-8E30-D68926FE6A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2158CDFC-BEB2-E6CD-DB4D-C5A8E3D162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2BE763E5-8975-05E9-CBB5-CD5AF5A1691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6B218273-7894-13DA-0A20-34400AEA51A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0FB64E68-FB29-8CEA-D478-2FA825B35ADD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600" dirty="0">
                <a:solidFill>
                  <a:schemeClr val="lt1"/>
                </a:solidFill>
              </a:rPr>
              <a:t>Adaptation: Chain of Draft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A7202-F649-91AA-E4EA-41330B1CA4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8169" y="2156015"/>
            <a:ext cx="2534957" cy="659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ABD457-66C7-5EF9-FE02-10B214578A69}"/>
              </a:ext>
            </a:extLst>
          </p:cNvPr>
          <p:cNvSpPr txBox="1"/>
          <p:nvPr/>
        </p:nvSpPr>
        <p:spPr>
          <a:xfrm>
            <a:off x="3515583" y="4419634"/>
            <a:ext cx="2259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https://arxiv.org/pdf/2502.18600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2DE6A0-5335-0B92-CA28-49C72D6D9A5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78180" y="1201315"/>
            <a:ext cx="2934109" cy="256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DA7AEC-FD64-2440-BAA9-EFAB84EE149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266673" y="2232327"/>
            <a:ext cx="2517136" cy="67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5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83F3B6CE-59E1-7DCB-6FCC-2B1CCD7F5E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79750384-7A85-2D57-B2A3-7DAC45E32F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1D32DCCB-2C1C-FEAA-1214-6B9E04FD31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D2B87A7D-9C48-879E-95A7-85DE0BCD886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45BC8D1A-37D0-3450-C84D-AD940B138E6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07B401E0-F010-73BC-A04A-5C94628BB823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600" dirty="0">
                <a:solidFill>
                  <a:schemeClr val="lt1"/>
                </a:solidFill>
              </a:rPr>
              <a:t>Adaptation: RAG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5200EF-F100-30B2-CE84-5054FE113DF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566098" y="1206763"/>
            <a:ext cx="3797853" cy="272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4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DCF23842-824D-04EF-D0F3-6C1FDEA5C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F6D7E889-2EA0-3E2B-0FD2-5F9549968A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9F9FDB97-6801-FC5A-28FE-E9CEB5FBA7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37969B06-DA78-7C14-1C31-EFB6181C8CE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9EBD75CF-D9B3-5F28-0B18-ED4B87C6DAE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57B0BC35-5CC5-F71A-915A-85C5C60B4D96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600" dirty="0">
                <a:solidFill>
                  <a:schemeClr val="lt1"/>
                </a:solidFill>
              </a:rPr>
              <a:t>Adaptation: PEFT/ LoRA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4A19B-F7BB-53B5-0E8B-4E267768EB6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599439" y="1206763"/>
            <a:ext cx="3731171" cy="272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3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2A582583-35EB-9207-A944-D4F287F1D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282974D2-E37D-E304-E74F-C2B2ADB44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0BEACB8A-5194-0095-9475-F792742F17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58DE1C60-E12C-4068-2140-1478D761BAB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435B9229-B768-5FB1-385B-9B249429DE8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2EC9C9B3-0BF5-4BAD-C4AA-4E60CDBC5617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Agents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E60F62-49A3-63BA-A532-00C17B88EC5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49298" y="1152475"/>
            <a:ext cx="2659614" cy="299162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22D637-143D-095C-4A73-9C252A8A0A4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801192" y="1441261"/>
            <a:ext cx="2076426" cy="24140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9E7CDA-B6F4-7467-1605-BCED76FD44F6}"/>
              </a:ext>
            </a:extLst>
          </p:cNvPr>
          <p:cNvSpPr txBox="1"/>
          <p:nvPr/>
        </p:nvSpPr>
        <p:spPr>
          <a:xfrm>
            <a:off x="2249006" y="4225684"/>
            <a:ext cx="660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OpenAI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B5F23E-70D9-634F-61BD-A44B6FEFA1F6}"/>
              </a:ext>
            </a:extLst>
          </p:cNvPr>
          <p:cNvSpPr txBox="1"/>
          <p:nvPr/>
        </p:nvSpPr>
        <p:spPr>
          <a:xfrm>
            <a:off x="6509306" y="4144103"/>
            <a:ext cx="660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Gemini</a:t>
            </a:r>
          </a:p>
        </p:txBody>
      </p:sp>
    </p:spTree>
    <p:extLst>
      <p:ext uri="{BB962C8B-B14F-4D97-AF65-F5344CB8AC3E}">
        <p14:creationId xmlns:p14="http://schemas.microsoft.com/office/powerpoint/2010/main" val="374749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16EEAE0B-310D-CFC5-BA31-347BCE2FC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E37ABE78-9E0F-CE8C-4450-976D15D3CC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AD4088A9-4C8B-F254-0D05-1208263A11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81502DA1-7CE9-1A22-FABE-D0A71079E2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FE8D00BC-2CF6-776B-C692-19DBF037A1E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189704A6-E655-E99B-7DE8-02D06FCF6AAB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Demo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1FC37-3459-CD0B-E800-54F350C0AD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703264" y="976425"/>
            <a:ext cx="1523521" cy="29002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A32FDC-FD0E-E9F8-24FF-BDF34959F142}"/>
              </a:ext>
            </a:extLst>
          </p:cNvPr>
          <p:cNvSpPr txBox="1"/>
          <p:nvPr/>
        </p:nvSpPr>
        <p:spPr>
          <a:xfrm>
            <a:off x="2400689" y="4267588"/>
            <a:ext cx="4342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https://huggingface.co/spaces/openfree/AgentX-Travel</a:t>
            </a:r>
          </a:p>
        </p:txBody>
      </p:sp>
    </p:spTree>
    <p:extLst>
      <p:ext uri="{BB962C8B-B14F-4D97-AF65-F5344CB8AC3E}">
        <p14:creationId xmlns:p14="http://schemas.microsoft.com/office/powerpoint/2010/main" val="223917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61F2C569-E646-16EE-81DB-D12D1B2F4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5EE1DBF9-A897-E0DA-F2B9-A48FD87CE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D66C7E3C-9564-1024-56AC-DC12D59692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9F1D2D8C-FB86-0077-CCA1-07D1FD04006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>
            <a:extLst>
              <a:ext uri="{FF2B5EF4-FFF2-40B4-BE49-F238E27FC236}">
                <a16:creationId xmlns:a16="http://schemas.microsoft.com/office/drawing/2014/main" id="{821263B1-6AAE-F1AB-EEE8-75B1F1911D7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6C9E849E-B47D-350C-F361-A284DA30BBE0}"/>
              </a:ext>
            </a:extLst>
          </p:cNvPr>
          <p:cNvSpPr txBox="1"/>
          <p:nvPr/>
        </p:nvSpPr>
        <p:spPr>
          <a:xfrm>
            <a:off x="204725" y="181975"/>
            <a:ext cx="5512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Applications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403982F4-22A0-26E2-D4FF-95EF0DC77944}"/>
              </a:ext>
            </a:extLst>
          </p:cNvPr>
          <p:cNvSpPr txBox="1"/>
          <p:nvPr/>
        </p:nvSpPr>
        <p:spPr>
          <a:xfrm>
            <a:off x="568649" y="1220724"/>
            <a:ext cx="7514113" cy="3348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>
              <a:lnSpc>
                <a:spcPct val="150000"/>
              </a:lnSpc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Code Gen: Copilot, Code Interpreter</a:t>
            </a:r>
          </a:p>
          <a:p>
            <a:pPr marL="457200" lvl="0" indent="-361950">
              <a:lnSpc>
                <a:spcPct val="150000"/>
              </a:lnSpc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Enterprise LLM use: Document Q&amp;A, Auto-generated reports</a:t>
            </a:r>
          </a:p>
          <a:p>
            <a:pPr marL="457200" lvl="0" indent="-361950">
              <a:lnSpc>
                <a:spcPct val="150000"/>
              </a:lnSpc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Image/Video Gen: Design, marketing, media, gaming</a:t>
            </a:r>
          </a:p>
          <a:p>
            <a:pPr marL="457200" lvl="0" indent="-361950">
              <a:lnSpc>
                <a:spcPct val="150000"/>
              </a:lnSpc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Healthcare: Molecule/genome design, drug discovery, diagnostics</a:t>
            </a:r>
          </a:p>
          <a:p>
            <a:pPr marL="457200" lvl="0" indent="-361950">
              <a:lnSpc>
                <a:spcPct val="150000"/>
              </a:lnSpc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And many more…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877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>
          <a:extLst>
            <a:ext uri="{FF2B5EF4-FFF2-40B4-BE49-F238E27FC236}">
              <a16:creationId xmlns:a16="http://schemas.microsoft.com/office/drawing/2014/main" id="{18550D4C-D585-1027-6D8A-C80721672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>
            <a:extLst>
              <a:ext uri="{FF2B5EF4-FFF2-40B4-BE49-F238E27FC236}">
                <a16:creationId xmlns:a16="http://schemas.microsoft.com/office/drawing/2014/main" id="{F757A613-1F6C-6CDD-53FF-D36358DF79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>
            <a:extLst>
              <a:ext uri="{FF2B5EF4-FFF2-40B4-BE49-F238E27FC236}">
                <a16:creationId xmlns:a16="http://schemas.microsoft.com/office/drawing/2014/main" id="{7D114B5C-9FC4-B641-721C-843647EE7F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6" name="Google Shape;96;p17">
            <a:extLst>
              <a:ext uri="{FF2B5EF4-FFF2-40B4-BE49-F238E27FC236}">
                <a16:creationId xmlns:a16="http://schemas.microsoft.com/office/drawing/2014/main" id="{6AFDEAA5-FA29-0E0F-0B8E-5CF11534EBF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>
            <a:extLst>
              <a:ext uri="{FF2B5EF4-FFF2-40B4-BE49-F238E27FC236}">
                <a16:creationId xmlns:a16="http://schemas.microsoft.com/office/drawing/2014/main" id="{1A739AED-6990-5838-2DA1-3370FAB4425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>
            <a:extLst>
              <a:ext uri="{FF2B5EF4-FFF2-40B4-BE49-F238E27FC236}">
                <a16:creationId xmlns:a16="http://schemas.microsoft.com/office/drawing/2014/main" id="{4CF43ABE-9D6C-1A44-D776-83CAA16E750F}"/>
              </a:ext>
            </a:extLst>
          </p:cNvPr>
          <p:cNvSpPr txBox="1"/>
          <p:nvPr/>
        </p:nvSpPr>
        <p:spPr>
          <a:xfrm>
            <a:off x="204724" y="181975"/>
            <a:ext cx="8520599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AI Over the Years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99" name="Google Shape;99;p17">
            <a:extLst>
              <a:ext uri="{FF2B5EF4-FFF2-40B4-BE49-F238E27FC236}">
                <a16:creationId xmlns:a16="http://schemas.microsoft.com/office/drawing/2014/main" id="{0496BE75-281B-765C-38F4-4595B2F9B4EA}"/>
              </a:ext>
            </a:extLst>
          </p:cNvPr>
          <p:cNvSpPr txBox="1"/>
          <p:nvPr/>
        </p:nvSpPr>
        <p:spPr>
          <a:xfrm>
            <a:off x="6748050" y="2638575"/>
            <a:ext cx="241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100" name="Google Shape;100;p17">
            <a:extLst>
              <a:ext uri="{FF2B5EF4-FFF2-40B4-BE49-F238E27FC236}">
                <a16:creationId xmlns:a16="http://schemas.microsoft.com/office/drawing/2014/main" id="{3897A25B-7617-48AA-981B-BC427C043ED5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1184601" y="841700"/>
            <a:ext cx="6774795" cy="3593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6132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8720F32B-6ECF-7930-9723-C849023350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04012523-52BB-B30D-6691-3310CE44DB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5A66769B-B110-924F-1EA8-CCE1E9275E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17BEC557-977F-953E-A8C0-F3F6670903B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>
            <a:extLst>
              <a:ext uri="{FF2B5EF4-FFF2-40B4-BE49-F238E27FC236}">
                <a16:creationId xmlns:a16="http://schemas.microsoft.com/office/drawing/2014/main" id="{85A8999A-BBEF-64AC-787B-DBFB19074EA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FB250025-9ABB-187F-90AE-5C1BACA31D5E}"/>
              </a:ext>
            </a:extLst>
          </p:cNvPr>
          <p:cNvSpPr txBox="1"/>
          <p:nvPr/>
        </p:nvSpPr>
        <p:spPr>
          <a:xfrm>
            <a:off x="204725" y="181975"/>
            <a:ext cx="5512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Current Trends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DE0F4530-852B-3638-008A-BEAE699D75A9}"/>
              </a:ext>
            </a:extLst>
          </p:cNvPr>
          <p:cNvSpPr txBox="1"/>
          <p:nvPr/>
        </p:nvSpPr>
        <p:spPr>
          <a:xfrm>
            <a:off x="568649" y="1220724"/>
            <a:ext cx="721376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Industry Adoption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Technological Innovations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Research Focus</a:t>
            </a:r>
          </a:p>
          <a:p>
            <a:pPr marL="457200" lvl="0" indent="-361950">
              <a:lnSpc>
                <a:spcPct val="150000"/>
              </a:lnSpc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Open-Collaborative-Proprietary developments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Regulations and Compliances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156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E1F2FFA4-024A-9F82-B54D-A5CD8488E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C2DC0777-2208-8B7D-35EF-4C07DEB4DE9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40940596-9FA6-E5F8-64C3-F2030FE4F9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9DE5D0C4-9E5A-E4D4-5995-8B15C3DB652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67A7744F-3D5D-3F6E-5D58-B16BAEA9E17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0103B3F2-69FD-17C7-C2E2-67DFFCA4CB63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600" dirty="0">
                <a:solidFill>
                  <a:schemeClr val="lt1"/>
                </a:solidFill>
              </a:rPr>
              <a:t>Limitations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EA9EC-3990-A2F5-B214-158F8CE0F2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465025" y="1613939"/>
            <a:ext cx="4026916" cy="23106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470A7D-2A1D-D4D5-5094-12553A630C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11700" y="1619459"/>
            <a:ext cx="4038119" cy="230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652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3757A530-9215-2502-ABD2-5C0F6F383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931DA190-55C6-17A2-5B1A-831D2FA1AC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8F0BF706-143C-166F-DDA0-A2AA959B2B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F4041678-E6B5-F385-EE70-C747CADB6EF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>
            <a:extLst>
              <a:ext uri="{FF2B5EF4-FFF2-40B4-BE49-F238E27FC236}">
                <a16:creationId xmlns:a16="http://schemas.microsoft.com/office/drawing/2014/main" id="{B829A806-181F-3F55-6445-36966D2BE92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A10589BD-F3D6-EA36-F48D-D26FB8209C5E}"/>
              </a:ext>
            </a:extLst>
          </p:cNvPr>
          <p:cNvSpPr txBox="1"/>
          <p:nvPr/>
        </p:nvSpPr>
        <p:spPr>
          <a:xfrm>
            <a:off x="204725" y="181975"/>
            <a:ext cx="5512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Future Trends: Technical future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24607BA5-B0A1-BC7C-6E83-B32A47E09DA0}"/>
              </a:ext>
            </a:extLst>
          </p:cNvPr>
          <p:cNvSpPr txBox="1"/>
          <p:nvPr/>
        </p:nvSpPr>
        <p:spPr>
          <a:xfrm>
            <a:off x="568649" y="1220724"/>
            <a:ext cx="7213763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Current Limitations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Scaling Limits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Memory + Reasoning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RAG + Tools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Autonomous Agents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69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F71B895E-3D3E-259A-AE48-47965C322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C0A9DF17-A022-A007-6CE0-FBD0EB7C6F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8F0D341A-59A0-EF8A-4FBC-E9D03E002F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4C7CF7C1-BA99-33EF-7D50-762A17A3C8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>
            <a:extLst>
              <a:ext uri="{FF2B5EF4-FFF2-40B4-BE49-F238E27FC236}">
                <a16:creationId xmlns:a16="http://schemas.microsoft.com/office/drawing/2014/main" id="{8348B379-00B5-FEE1-5FAB-C595302ADFA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71A26180-BEF7-A9E8-824C-A05FCCF622DE}"/>
              </a:ext>
            </a:extLst>
          </p:cNvPr>
          <p:cNvSpPr txBox="1"/>
          <p:nvPr/>
        </p:nvSpPr>
        <p:spPr>
          <a:xfrm>
            <a:off x="204725" y="181975"/>
            <a:ext cx="5512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Future Trends: Social &amp; Economical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72EB2174-1E63-823C-5456-E43F59EDA7DF}"/>
              </a:ext>
            </a:extLst>
          </p:cNvPr>
          <p:cNvSpPr txBox="1"/>
          <p:nvPr/>
        </p:nvSpPr>
        <p:spPr>
          <a:xfrm>
            <a:off x="508580" y="1595396"/>
            <a:ext cx="2962136" cy="1939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Governance</a:t>
            </a: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Open-source</a:t>
            </a:r>
          </a:p>
          <a:p>
            <a:pPr marL="457200" indent="-361950">
              <a:lnSpc>
                <a:spcPct val="150000"/>
              </a:lnSpc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Job displacement vs augmentation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2C46A7-54ED-EF7C-8058-5A3A576E0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8189" y="1438151"/>
            <a:ext cx="4427161" cy="226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0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>
          <a:extLst>
            <a:ext uri="{FF2B5EF4-FFF2-40B4-BE49-F238E27FC236}">
              <a16:creationId xmlns:a16="http://schemas.microsoft.com/office/drawing/2014/main" id="{B606C461-8AD0-5289-B240-9CAB984E1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>
            <a:extLst>
              <a:ext uri="{FF2B5EF4-FFF2-40B4-BE49-F238E27FC236}">
                <a16:creationId xmlns:a16="http://schemas.microsoft.com/office/drawing/2014/main" id="{23A1090C-21F2-AF28-8A2E-445E200E82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4">
            <a:extLst>
              <a:ext uri="{FF2B5EF4-FFF2-40B4-BE49-F238E27FC236}">
                <a16:creationId xmlns:a16="http://schemas.microsoft.com/office/drawing/2014/main" id="{DA68DE31-0D1D-9BD2-BC0D-BB8591C26F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4" name="Google Shape;64;p14">
            <a:extLst>
              <a:ext uri="{FF2B5EF4-FFF2-40B4-BE49-F238E27FC236}">
                <a16:creationId xmlns:a16="http://schemas.microsoft.com/office/drawing/2014/main" id="{68561D6C-DAD3-0AC0-5FB4-2A9114CFE09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>
            <a:extLst>
              <a:ext uri="{FF2B5EF4-FFF2-40B4-BE49-F238E27FC236}">
                <a16:creationId xmlns:a16="http://schemas.microsoft.com/office/drawing/2014/main" id="{2F88F86D-97AA-789B-5C1F-30F61DD06C1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68C3DECF-FF4B-84BD-8B5A-76431169BB1E}"/>
              </a:ext>
            </a:extLst>
          </p:cNvPr>
          <p:cNvSpPr txBox="1"/>
          <p:nvPr/>
        </p:nvSpPr>
        <p:spPr>
          <a:xfrm>
            <a:off x="204725" y="181975"/>
            <a:ext cx="5512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Future Trends: Alignment &amp; Safety</a:t>
            </a:r>
            <a:endParaRPr sz="2600" dirty="0">
              <a:solidFill>
                <a:schemeClr val="lt1"/>
              </a:solidFill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667DF55F-2F0D-1D2F-B4A6-19CBDCDB3942}"/>
              </a:ext>
            </a:extLst>
          </p:cNvPr>
          <p:cNvSpPr txBox="1"/>
          <p:nvPr/>
        </p:nvSpPr>
        <p:spPr>
          <a:xfrm>
            <a:off x="508579" y="1595396"/>
            <a:ext cx="3596209" cy="18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>
              <a:lnSpc>
                <a:spcPct val="150000"/>
              </a:lnSpc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RLHF limitations</a:t>
            </a:r>
          </a:p>
          <a:p>
            <a:pPr marL="457200" lvl="0" indent="-361950">
              <a:lnSpc>
                <a:spcPct val="150000"/>
              </a:lnSpc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Responsible </a:t>
            </a:r>
          </a:p>
          <a:p>
            <a:pPr marL="457200" lvl="0" indent="-361950">
              <a:lnSpc>
                <a:spcPct val="150000"/>
              </a:lnSpc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Interpretability and control</a:t>
            </a:r>
          </a:p>
          <a:p>
            <a:pPr marL="457200" lvl="0" indent="-361950">
              <a:lnSpc>
                <a:spcPct val="150000"/>
              </a:lnSpc>
              <a:buClr>
                <a:schemeClr val="lt1"/>
              </a:buClr>
              <a:buSzPts val="2100"/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lt1"/>
                </a:solidFill>
              </a:rPr>
              <a:t>The alignment tax</a:t>
            </a:r>
          </a:p>
        </p:txBody>
      </p:sp>
    </p:spTree>
    <p:extLst>
      <p:ext uri="{BB962C8B-B14F-4D97-AF65-F5344CB8AC3E}">
        <p14:creationId xmlns:p14="http://schemas.microsoft.com/office/powerpoint/2010/main" val="8619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6748050" y="2638575"/>
            <a:ext cx="241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8D336E-8F82-CBDD-46F5-0DFB49AB0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6311" y="388180"/>
            <a:ext cx="3591376" cy="435379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84A316DC-D43E-78E9-05E3-A9AF1F487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>
            <a:extLst>
              <a:ext uri="{FF2B5EF4-FFF2-40B4-BE49-F238E27FC236}">
                <a16:creationId xmlns:a16="http://schemas.microsoft.com/office/drawing/2014/main" id="{B734D155-4C79-02C2-CC8D-46946DDD56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8">
            <a:extLst>
              <a:ext uri="{FF2B5EF4-FFF2-40B4-BE49-F238E27FC236}">
                <a16:creationId xmlns:a16="http://schemas.microsoft.com/office/drawing/2014/main" id="{1C281A09-890F-EEED-0598-7488AFA9D9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7" name="Google Shape;107;p18">
            <a:extLst>
              <a:ext uri="{FF2B5EF4-FFF2-40B4-BE49-F238E27FC236}">
                <a16:creationId xmlns:a16="http://schemas.microsoft.com/office/drawing/2014/main" id="{6FEE6C16-5220-9D4D-18AC-832835C2DF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>
            <a:extLst>
              <a:ext uri="{FF2B5EF4-FFF2-40B4-BE49-F238E27FC236}">
                <a16:creationId xmlns:a16="http://schemas.microsoft.com/office/drawing/2014/main" id="{7FE65A01-8306-844C-8226-22A7CF51AFF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>
            <a:extLst>
              <a:ext uri="{FF2B5EF4-FFF2-40B4-BE49-F238E27FC236}">
                <a16:creationId xmlns:a16="http://schemas.microsoft.com/office/drawing/2014/main" id="{4ADCED86-C082-0ACE-9791-5E02E5CEE7CB}"/>
              </a:ext>
            </a:extLst>
          </p:cNvPr>
          <p:cNvSpPr txBox="1"/>
          <p:nvPr/>
        </p:nvSpPr>
        <p:spPr>
          <a:xfrm>
            <a:off x="1815900" y="2241900"/>
            <a:ext cx="55122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lt1"/>
                </a:solidFill>
              </a:rPr>
              <a:t>Thank You!</a:t>
            </a:r>
            <a:endParaRPr sz="2600">
              <a:solidFill>
                <a:schemeClr val="lt1"/>
              </a:solidFill>
            </a:endParaRPr>
          </a:p>
        </p:txBody>
      </p:sp>
      <p:sp>
        <p:nvSpPr>
          <p:cNvPr id="110" name="Google Shape;110;p18">
            <a:extLst>
              <a:ext uri="{FF2B5EF4-FFF2-40B4-BE49-F238E27FC236}">
                <a16:creationId xmlns:a16="http://schemas.microsoft.com/office/drawing/2014/main" id="{D32F5E13-92F3-E7AD-77F0-3C8B23B49B3F}"/>
              </a:ext>
            </a:extLst>
          </p:cNvPr>
          <p:cNvSpPr txBox="1"/>
          <p:nvPr/>
        </p:nvSpPr>
        <p:spPr>
          <a:xfrm>
            <a:off x="6748050" y="2638575"/>
            <a:ext cx="2411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58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Classical ML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5D8D85-84C3-2261-21AB-40CABDEA6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195" y="841675"/>
            <a:ext cx="5559610" cy="37064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090F08B9-ED0F-E03A-A782-B6CA46C4C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C11BE5AA-C11E-AAA4-E4A8-FCDFAAD99D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A0801DF4-4B82-22B9-0649-7390FFAAFF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CCC7DDD7-9D4C-0DD4-7A17-BF4C7B44923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04DF7BDC-CF5D-F887-ECA1-4640CAD261E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FC4DC8-715E-0508-824D-6BCA5ABA6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134" y="652963"/>
            <a:ext cx="2861926" cy="3032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07D0BE-0726-1327-C72F-EC5C3A864B9B}"/>
              </a:ext>
            </a:extLst>
          </p:cNvPr>
          <p:cNvSpPr txBox="1"/>
          <p:nvPr/>
        </p:nvSpPr>
        <p:spPr>
          <a:xfrm>
            <a:off x="600387" y="3890374"/>
            <a:ext cx="251772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https://www.countryliving.com/food-drinks/a44550/walmart-strawberry-pop-tarts-before-hurricane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42E841-0B50-1A85-933C-20B16F158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6882" y="1693317"/>
            <a:ext cx="4551293" cy="1910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E5D677-F053-961C-D113-AFF7984F3F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7033" y="652962"/>
            <a:ext cx="4551293" cy="75371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3098F3-5C70-3D5B-DF65-79BF6A4C61CC}"/>
              </a:ext>
            </a:extLst>
          </p:cNvPr>
          <p:cNvSpPr txBox="1"/>
          <p:nvPr/>
        </p:nvSpPr>
        <p:spPr>
          <a:xfrm>
            <a:off x="4089225" y="3844496"/>
            <a:ext cx="38666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https://download.1105media.com/tdwi/Remote-assets/Events/2017/Boston/MarkMadsen_Beer-and-Diapers.pdf</a:t>
            </a:r>
          </a:p>
        </p:txBody>
      </p:sp>
    </p:spTree>
    <p:extLst>
      <p:ext uri="{BB962C8B-B14F-4D97-AF65-F5344CB8AC3E}">
        <p14:creationId xmlns:p14="http://schemas.microsoft.com/office/powerpoint/2010/main" val="13332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AD534AE0-94D1-D5D0-2D0E-0A2E622F8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F7E8BC19-0652-D5A8-EF99-346A6925E2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460E5A18-3EBF-C0EA-513C-1B780DB474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C8FF5816-2650-2805-3D4D-A5B2B89F92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8CC40929-7D2A-4C9F-9CC5-D789A5E06E9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075ED33F-17F5-93D3-00E9-603C25BF1640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600" dirty="0">
                <a:solidFill>
                  <a:schemeClr val="lt1"/>
                </a:solidFill>
              </a:rPr>
              <a:t>Deep Learning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7F13A4-CC6E-9A45-B8A2-010EDEC8B4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92195" y="841675"/>
            <a:ext cx="5559610" cy="3706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7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1A7F80EB-9F52-4729-3CF4-43B8992A4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5F5CF6D9-2946-41E2-EC0E-918A931960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367B0876-F37C-E007-E79B-7AC588EDE7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732DE8AA-B129-9F0E-4134-C6CFD51A374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CE213054-58D7-05D3-C9A5-DF609D62A72F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3AEA75-60E8-79F3-978E-3F9F942ACBFF}"/>
              </a:ext>
            </a:extLst>
          </p:cNvPr>
          <p:cNvSpPr txBox="1"/>
          <p:nvPr/>
        </p:nvSpPr>
        <p:spPr>
          <a:xfrm>
            <a:off x="695039" y="3890374"/>
            <a:ext cx="32188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</a:rPr>
              <a:t>https://www.youtube.com/watch?v=ogfYd705cRs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188C9D-D950-0F53-94E8-021961A0FE5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569351" y="760888"/>
            <a:ext cx="2792803" cy="279280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6081E3-146C-1A0F-EB64-E9E021BA8777}"/>
              </a:ext>
            </a:extLst>
          </p:cNvPr>
          <p:cNvSpPr txBox="1"/>
          <p:nvPr/>
        </p:nvSpPr>
        <p:spPr>
          <a:xfrm>
            <a:off x="5519214" y="3813430"/>
            <a:ext cx="300352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https://blog.tensorflow.org/2018/05/real-time-human-pose-estimation-in.html</a:t>
            </a:r>
          </a:p>
          <a:p>
            <a:endParaRPr lang="en-IN" sz="1100" dirty="0">
              <a:solidFill>
                <a:schemeClr val="bg1"/>
              </a:solidFill>
            </a:endParaRPr>
          </a:p>
        </p:txBody>
      </p:sp>
      <p:pic>
        <p:nvPicPr>
          <p:cNvPr id="2" name="Online Media 1" title="Keynote (Google I/O '18)">
            <a:hlinkClick r:id="" action="ppaction://media"/>
            <a:extLst>
              <a:ext uri="{FF2B5EF4-FFF2-40B4-BE49-F238E27FC236}">
                <a16:creationId xmlns:a16="http://schemas.microsoft.com/office/drawing/2014/main" id="{C47ECA11-B99F-D928-EB77-B308FB5A952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359110" y="760888"/>
            <a:ext cx="4943434" cy="279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8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6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562E272F-E915-FCD3-3F7C-13320EC61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245407CD-FDE1-8D90-B596-28B05168F3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D5BA21F7-414F-F051-15C4-FEB8978D5C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2CFED951-3F87-DAE7-56B8-C7CC4B149C9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9AD3BB91-3DDB-20EA-6EF7-628009C6FA5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13A550-0EC8-FBAD-2568-6B8589FD64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620175" y="445025"/>
            <a:ext cx="5903645" cy="38259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F1F4E9-C8CC-1027-EE7C-7A752F1F369D}"/>
              </a:ext>
            </a:extLst>
          </p:cNvPr>
          <p:cNvSpPr txBox="1"/>
          <p:nvPr/>
        </p:nvSpPr>
        <p:spPr>
          <a:xfrm>
            <a:off x="2117914" y="4405742"/>
            <a:ext cx="4908169" cy="444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https://blog.tensorflow.org/2018/05/real-time-human-pose-estimation-in.html</a:t>
            </a:r>
          </a:p>
          <a:p>
            <a:endParaRPr lang="en-I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35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>
          <a:extLst>
            <a:ext uri="{FF2B5EF4-FFF2-40B4-BE49-F238E27FC236}">
              <a16:creationId xmlns:a16="http://schemas.microsoft.com/office/drawing/2014/main" id="{AC6A9569-6D67-7FBF-66F1-A41D3C8C0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>
            <a:extLst>
              <a:ext uri="{FF2B5EF4-FFF2-40B4-BE49-F238E27FC236}">
                <a16:creationId xmlns:a16="http://schemas.microsoft.com/office/drawing/2014/main" id="{52AF0819-C548-7477-272E-6A0C1724D9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5">
            <a:extLst>
              <a:ext uri="{FF2B5EF4-FFF2-40B4-BE49-F238E27FC236}">
                <a16:creationId xmlns:a16="http://schemas.microsoft.com/office/drawing/2014/main" id="{7EF115AB-FC7B-8B10-B2D3-A2CB5CAB742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4" name="Google Shape;74;p15">
            <a:extLst>
              <a:ext uri="{FF2B5EF4-FFF2-40B4-BE49-F238E27FC236}">
                <a16:creationId xmlns:a16="http://schemas.microsoft.com/office/drawing/2014/main" id="{F2037F35-862C-BB0B-DE57-AA1C60DF58F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17"/>
            <a:ext cx="9143999" cy="5134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F4021EAF-3ACA-B0F7-409C-B2CFAEF203C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7050" y="4791875"/>
            <a:ext cx="930750" cy="2680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836B60FA-1F51-D68E-B5F1-BE15EC30ADB7}"/>
              </a:ext>
            </a:extLst>
          </p:cNvPr>
          <p:cNvSpPr txBox="1"/>
          <p:nvPr/>
        </p:nvSpPr>
        <p:spPr>
          <a:xfrm>
            <a:off x="204725" y="181975"/>
            <a:ext cx="8520600" cy="6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</a:rPr>
              <a:t>Demo</a:t>
            </a:r>
            <a:endParaRPr sz="2600" dirty="0">
              <a:solidFill>
                <a:schemeClr val="l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0E113D-2F2F-3213-3709-7D9B226CC9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43951" y="733522"/>
            <a:ext cx="5748703" cy="33445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6DFFD8-DC7C-5CC4-5B3C-998E145F7CDC}"/>
              </a:ext>
            </a:extLst>
          </p:cNvPr>
          <p:cNvSpPr txBox="1"/>
          <p:nvPr/>
        </p:nvSpPr>
        <p:spPr>
          <a:xfrm>
            <a:off x="2400602" y="4254292"/>
            <a:ext cx="43427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https://poloclub.github.io/cnn-explainer/</a:t>
            </a:r>
          </a:p>
          <a:p>
            <a:r>
              <a:rPr lang="en-IN" sz="1100" dirty="0">
                <a:solidFill>
                  <a:schemeClr val="bg1"/>
                </a:solidFill>
              </a:rPr>
              <a:t>https://cs.stanford.edu/people/karpathy/convnetjs/demo/mnist.html</a:t>
            </a:r>
          </a:p>
          <a:p>
            <a:endParaRPr lang="en-IN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67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535</Words>
  <Application>Microsoft Office PowerPoint</Application>
  <PresentationFormat>On-screen Show (16:9)</PresentationFormat>
  <Paragraphs>87</Paragraphs>
  <Slides>36</Slides>
  <Notes>36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Mayur Madnani</cp:lastModifiedBy>
  <cp:revision>21</cp:revision>
  <dcterms:modified xsi:type="dcterms:W3CDTF">2025-04-22T16:58:49Z</dcterms:modified>
</cp:coreProperties>
</file>